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7892A0-7CF0-EF5B-A3F6-DD08C43580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00517-B469-2F01-5DFC-ED4B0CD39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DB96-EDD9-4732-9EE4-9B59168184B8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C38CC-43B9-DAAE-E35E-5C2DA3A256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66EAE-30FF-F6D2-0A5E-231D7F1A29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FDF6E-D826-4D10-A082-D9FAC2DA9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4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221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5E9C5E-C83C-4BF8-C69A-AB3E9C4F651E}"/>
              </a:ext>
            </a:extLst>
          </p:cNvPr>
          <p:cNvGrpSpPr/>
          <p:nvPr/>
        </p:nvGrpSpPr>
        <p:grpSpPr>
          <a:xfrm>
            <a:off x="793790" y="1974294"/>
            <a:ext cx="7556421" cy="4281012"/>
            <a:chOff x="793790" y="1974294"/>
            <a:chExt cx="7556421" cy="4281012"/>
          </a:xfrm>
        </p:grpSpPr>
        <p:sp>
          <p:nvSpPr>
            <p:cNvPr id="3" name="Text 0"/>
            <p:cNvSpPr/>
            <p:nvPr/>
          </p:nvSpPr>
          <p:spPr>
            <a:xfrm>
              <a:off x="793790" y="1974294"/>
              <a:ext cx="7556421" cy="21263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Full-Stack On-Premise Data Pipeline for IoT &amp; Weather Data</a:t>
              </a:r>
              <a:endParaRPr lang="en-US" sz="445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793790" y="4440793"/>
              <a:ext cx="7556421" cy="18145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This project showcases the design and implementation of a comprehensive on-premise data pipeline tailored for a weather analytics company. The pipeline handles both real-time and historical data, providing a robust solution for data ingestion, transformation, storage, and monitoring.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2A5EE1-BFE0-4557-8FFD-CDC23EF300B6}"/>
              </a:ext>
            </a:extLst>
          </p:cNvPr>
          <p:cNvGrpSpPr/>
          <p:nvPr/>
        </p:nvGrpSpPr>
        <p:grpSpPr>
          <a:xfrm>
            <a:off x="793790" y="1808559"/>
            <a:ext cx="13042821" cy="4612363"/>
            <a:chOff x="793790" y="1808559"/>
            <a:chExt cx="13042821" cy="4612363"/>
          </a:xfrm>
        </p:grpSpPr>
        <p:sp>
          <p:nvSpPr>
            <p:cNvPr id="2" name="Text 0"/>
            <p:cNvSpPr/>
            <p:nvPr/>
          </p:nvSpPr>
          <p:spPr>
            <a:xfrm>
              <a:off x="793790" y="1808559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Conclusion</a:t>
              </a:r>
              <a:endParaRPr lang="en-US" sz="44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93790" y="2970967"/>
              <a:ext cx="130428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This on-premise data pipeline project provides a robust and scalable solution for weather analytics. It demonstrates the power of open-source tools in building a complete data engineering system.</a:t>
              </a:r>
              <a:endParaRPr lang="en-US" sz="17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03693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Key Skills Acquired</a:t>
              </a:r>
              <a:endParaRPr lang="en-US" sz="22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731425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Python, SQL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5173623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Kafka, Spark, Hive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5615821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Airflow</a:t>
              </a:r>
              <a:endParaRPr lang="en-US" sz="17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93790" y="6058019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Grafana, Prometheus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F92527-445B-47F9-9D22-A2130260DE43}"/>
              </a:ext>
            </a:extLst>
          </p:cNvPr>
          <p:cNvGrpSpPr/>
          <p:nvPr/>
        </p:nvGrpSpPr>
        <p:grpSpPr>
          <a:xfrm>
            <a:off x="793790" y="3760589"/>
            <a:ext cx="13042821" cy="3543539"/>
            <a:chOff x="793790" y="3760589"/>
            <a:chExt cx="13042821" cy="3543539"/>
          </a:xfrm>
        </p:grpSpPr>
        <p:sp>
          <p:nvSpPr>
            <p:cNvPr id="3" name="Text 0"/>
            <p:cNvSpPr/>
            <p:nvPr/>
          </p:nvSpPr>
          <p:spPr>
            <a:xfrm>
              <a:off x="793790" y="3760589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Project Overview</a:t>
              </a:r>
              <a:endParaRPr lang="en-US" sz="445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793790" y="4809530"/>
              <a:ext cx="130428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Objective: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To build a complete data pipeline for weather and IoT data, focusing on ingestion, transformation, storage, and monitoring.</a:t>
              </a:r>
              <a:endParaRPr lang="en-US" sz="17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93790" y="5614630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Data Sources: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Real-time data from weather APIs; simulated batch data.</a:t>
              </a:r>
              <a:endParaRPr lang="en-US" sz="17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793790" y="6056828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Orchestration: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Apache Airflow manages all components.</a:t>
              </a:r>
              <a:endParaRPr lang="en-US" sz="17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93790" y="6499027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Monitoring: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Grafana provides system health and pipeline metrics.</a:t>
              </a:r>
              <a:endParaRPr lang="en-US" sz="17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93790" y="6941225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Future Integration: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Designed for seamless integration with machine learning and analytics platforms.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BEBEE0-56A5-EBFB-0BA1-BD1E5FD11AFA}"/>
              </a:ext>
            </a:extLst>
          </p:cNvPr>
          <p:cNvGrpSpPr/>
          <p:nvPr/>
        </p:nvGrpSpPr>
        <p:grpSpPr>
          <a:xfrm>
            <a:off x="4451390" y="1217295"/>
            <a:ext cx="9385221" cy="5794891"/>
            <a:chOff x="4451390" y="1217295"/>
            <a:chExt cx="9385221" cy="5794891"/>
          </a:xfrm>
        </p:grpSpPr>
        <p:sp>
          <p:nvSpPr>
            <p:cNvPr id="3" name="Text 0"/>
            <p:cNvSpPr/>
            <p:nvPr/>
          </p:nvSpPr>
          <p:spPr>
            <a:xfrm>
              <a:off x="4451390" y="1217295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Problem Statement</a:t>
              </a:r>
              <a:endParaRPr lang="en-US" sz="445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4451390" y="2266236"/>
              <a:ext cx="9385221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The weather analytics company faces the challenge of integrating heterogeneous data sources and processing data in real-time and batch modes. Maintaining data consistency, enabling automation, and ensuring observability are critical.</a:t>
              </a:r>
              <a:endParaRPr lang="en-US" sz="175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4451390" y="36100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C3C3A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5188506" y="3687961"/>
              <a:ext cx="586954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Integrating Heterogeneous Data Sources</a:t>
              </a:r>
              <a:endParaRPr lang="en-US" sz="220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4451390" y="457402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C3C3A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5188506" y="4651891"/>
              <a:ext cx="683180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Real-time vs Batch Processing Synchronization</a:t>
              </a:r>
              <a:endParaRPr lang="en-US" sz="220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4451390" y="553795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C3C3A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5188506" y="5615821"/>
              <a:ext cx="4282321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Maintaining Data Consistency</a:t>
              </a:r>
              <a:endParaRPr lang="en-US" sz="22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4451390" y="650188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C3C3A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5188506" y="6579751"/>
              <a:ext cx="564189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Enabling Automation and Observability</a:t>
              </a:r>
              <a:endParaRPr lang="en-US" sz="22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350B3-4177-5C53-60B9-8A4C8AB620C4}"/>
              </a:ext>
            </a:extLst>
          </p:cNvPr>
          <p:cNvGrpSpPr/>
          <p:nvPr/>
        </p:nvGrpSpPr>
        <p:grpSpPr>
          <a:xfrm>
            <a:off x="792361" y="622578"/>
            <a:ext cx="13045678" cy="6984563"/>
            <a:chOff x="792361" y="622578"/>
            <a:chExt cx="13045678" cy="6984563"/>
          </a:xfrm>
        </p:grpSpPr>
        <p:sp>
          <p:nvSpPr>
            <p:cNvPr id="2" name="Text 0"/>
            <p:cNvSpPr/>
            <p:nvPr/>
          </p:nvSpPr>
          <p:spPr>
            <a:xfrm>
              <a:off x="792361" y="622578"/>
              <a:ext cx="5660112" cy="7074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Key Technologies</a:t>
              </a:r>
              <a:endParaRPr lang="en-US" sz="4450" dirty="0"/>
            </a:p>
          </p:txBody>
        </p:sp>
        <p:sp>
          <p:nvSpPr>
            <p:cNvPr id="3" name="Shape 1"/>
            <p:cNvSpPr/>
            <p:nvPr/>
          </p:nvSpPr>
          <p:spPr>
            <a:xfrm>
              <a:off x="792361" y="1782842"/>
              <a:ext cx="13045678" cy="5207318"/>
            </a:xfrm>
            <a:prstGeom prst="roundRect">
              <a:avLst>
                <a:gd name="adj" fmla="val 652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</p:sp>
        <p:sp>
          <p:nvSpPr>
            <p:cNvPr id="4" name="Shape 2"/>
            <p:cNvSpPr/>
            <p:nvPr/>
          </p:nvSpPr>
          <p:spPr>
            <a:xfrm>
              <a:off x="799981" y="1790462"/>
              <a:ext cx="13030438" cy="649010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1026438" y="1933813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Python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939308" y="1933813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Scripting, API integration, Faker simulation</a:t>
              </a:r>
              <a:endParaRPr lang="en-US" sz="175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799981" y="2439472"/>
              <a:ext cx="13030438" cy="649010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8" name="Text 6"/>
            <p:cNvSpPr/>
            <p:nvPr/>
          </p:nvSpPr>
          <p:spPr>
            <a:xfrm>
              <a:off x="1026438" y="2582823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Apache Kafka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4939308" y="2582823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Real-time ingestion pipeline</a:t>
              </a:r>
              <a:endParaRPr lang="en-US" sz="175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799981" y="3088481"/>
              <a:ext cx="13030438" cy="649010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1" name="Text 9"/>
            <p:cNvSpPr/>
            <p:nvPr/>
          </p:nvSpPr>
          <p:spPr>
            <a:xfrm>
              <a:off x="1026438" y="3231833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Apache Spark</a:t>
              </a:r>
              <a:endParaRPr lang="en-US" sz="175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4939308" y="3231833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Batch and streaming data transformation</a:t>
              </a:r>
              <a:endParaRPr lang="en-US" sz="175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799981" y="3737491"/>
              <a:ext cx="13030438" cy="649010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4" name="Text 12"/>
            <p:cNvSpPr/>
            <p:nvPr/>
          </p:nvSpPr>
          <p:spPr>
            <a:xfrm>
              <a:off x="1026438" y="3880842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Apache Hive</a:t>
              </a:r>
              <a:endParaRPr lang="en-US" sz="175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4939308" y="3880842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Data Lake for structured reporting</a:t>
              </a:r>
              <a:endParaRPr lang="en-US" sz="175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799981" y="4386501"/>
              <a:ext cx="13030438" cy="649010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7" name="Text 15"/>
            <p:cNvSpPr/>
            <p:nvPr/>
          </p:nvSpPr>
          <p:spPr>
            <a:xfrm>
              <a:off x="1026438" y="4529852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MySQL</a:t>
              </a:r>
              <a:endParaRPr lang="en-US" sz="175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4939308" y="4529852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Traditional structured data storage</a:t>
              </a:r>
              <a:endParaRPr lang="en-US" sz="1750" dirty="0"/>
            </a:p>
          </p:txBody>
        </p:sp>
        <p:sp>
          <p:nvSpPr>
            <p:cNvPr id="19" name="Shape 17"/>
            <p:cNvSpPr/>
            <p:nvPr/>
          </p:nvSpPr>
          <p:spPr>
            <a:xfrm>
              <a:off x="799981" y="5035510"/>
              <a:ext cx="13030438" cy="649010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20" name="Text 18"/>
            <p:cNvSpPr/>
            <p:nvPr/>
          </p:nvSpPr>
          <p:spPr>
            <a:xfrm>
              <a:off x="1026438" y="5178862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Apache Airflow</a:t>
              </a:r>
              <a:endParaRPr lang="en-US" sz="175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4939308" y="5178862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Workflow orchestration and job scheduling</a:t>
              </a:r>
              <a:endParaRPr lang="en-US" sz="1750" dirty="0"/>
            </a:p>
          </p:txBody>
        </p:sp>
        <p:sp>
          <p:nvSpPr>
            <p:cNvPr id="22" name="Shape 20"/>
            <p:cNvSpPr/>
            <p:nvPr/>
          </p:nvSpPr>
          <p:spPr>
            <a:xfrm>
              <a:off x="799981" y="5684520"/>
              <a:ext cx="13030438" cy="649010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3" name="Text 21"/>
            <p:cNvSpPr/>
            <p:nvPr/>
          </p:nvSpPr>
          <p:spPr>
            <a:xfrm>
              <a:off x="1026438" y="5827871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Docker Compose</a:t>
              </a:r>
              <a:endParaRPr lang="en-US" sz="1750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4939308" y="5827871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Containerization of services (optional)</a:t>
              </a:r>
              <a:endParaRPr lang="en-US" sz="1750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799981" y="6333530"/>
              <a:ext cx="13030438" cy="649010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26" name="Text 24"/>
            <p:cNvSpPr/>
            <p:nvPr/>
          </p:nvSpPr>
          <p:spPr>
            <a:xfrm>
              <a:off x="1026438" y="6476881"/>
              <a:ext cx="3452574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Grafana + Prometheus</a:t>
              </a:r>
              <a:endParaRPr lang="en-US" sz="1750" dirty="0"/>
            </a:p>
          </p:txBody>
        </p:sp>
        <p:sp>
          <p:nvSpPr>
            <p:cNvPr id="27" name="Text 25"/>
            <p:cNvSpPr/>
            <p:nvPr/>
          </p:nvSpPr>
          <p:spPr>
            <a:xfrm>
              <a:off x="4939308" y="6476881"/>
              <a:ext cx="8664773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System and pipeline monitoring</a:t>
              </a:r>
              <a:endParaRPr lang="en-US" sz="1750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792361" y="7244834"/>
              <a:ext cx="13045678" cy="362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This combination ensures a modular, scalable, and efficient data processing system.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44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369F886-E90B-8548-D7D4-510061E58B57}"/>
              </a:ext>
            </a:extLst>
          </p:cNvPr>
          <p:cNvGrpSpPr/>
          <p:nvPr/>
        </p:nvGrpSpPr>
        <p:grpSpPr>
          <a:xfrm>
            <a:off x="793790" y="3175039"/>
            <a:ext cx="13042701" cy="3762138"/>
            <a:chOff x="793790" y="3537942"/>
            <a:chExt cx="13042701" cy="3762138"/>
          </a:xfrm>
        </p:grpSpPr>
        <p:sp>
          <p:nvSpPr>
            <p:cNvPr id="3" name="Text 0"/>
            <p:cNvSpPr/>
            <p:nvPr/>
          </p:nvSpPr>
          <p:spPr>
            <a:xfrm>
              <a:off x="793790" y="3537942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Ingestion Layer</a:t>
              </a:r>
              <a:endParaRPr lang="en-US" sz="44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4586883"/>
              <a:ext cx="4347567" cy="90725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020604" y="5720953"/>
              <a:ext cx="296977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Weather API to Kafka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020604" y="6211372"/>
              <a:ext cx="389393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Python script pulls weather data from OpenWeatherMap API every minute, sending it to a Kafka topic.</a:t>
              </a:r>
              <a:endParaRPr lang="en-US" sz="17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1357" y="4586883"/>
              <a:ext cx="4347567" cy="90725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5368171" y="5720953"/>
              <a:ext cx="358211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CSV Generation via Faker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5368171" y="6211372"/>
              <a:ext cx="389393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Simulates user sensor logs, saving to a new CSV file every minute.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8924" y="4586883"/>
              <a:ext cx="4347567" cy="90725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715738" y="5720953"/>
              <a:ext cx="301085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MySQL Data Mocking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9715738" y="6211372"/>
              <a:ext cx="389393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Generates fake historical or device metadata, inserting it into a MySQL table.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A70ED29-B47F-B880-2E9A-FFDD40F641A0}"/>
              </a:ext>
            </a:extLst>
          </p:cNvPr>
          <p:cNvGrpSpPr/>
          <p:nvPr/>
        </p:nvGrpSpPr>
        <p:grpSpPr>
          <a:xfrm>
            <a:off x="793790" y="2539960"/>
            <a:ext cx="13050440" cy="2945607"/>
            <a:chOff x="793790" y="2539960"/>
            <a:chExt cx="13050440" cy="2945607"/>
          </a:xfrm>
        </p:grpSpPr>
        <p:sp>
          <p:nvSpPr>
            <p:cNvPr id="2" name="Text 0"/>
            <p:cNvSpPr/>
            <p:nvPr/>
          </p:nvSpPr>
          <p:spPr>
            <a:xfrm>
              <a:off x="793790" y="2539960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Processing Layer</a:t>
              </a:r>
              <a:endParaRPr lang="en-US" sz="44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93790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Spark Streaming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396859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Consumes data from Kafka, writing streaming weather data into Parquet files every 5 minutes.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599521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Spark Batch ETL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599521" y="4396859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Reads CSV files and MySQL tables, joining datasets and applying transformations. Outputs results into a Hive table and a MySQL table.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9F8971-EA03-C0D5-5CDD-A054B09917B3}"/>
              </a:ext>
            </a:extLst>
          </p:cNvPr>
          <p:cNvGrpSpPr/>
          <p:nvPr/>
        </p:nvGrpSpPr>
        <p:grpSpPr>
          <a:xfrm>
            <a:off x="793790" y="1178481"/>
            <a:ext cx="9385220" cy="5872638"/>
            <a:chOff x="793790" y="1178481"/>
            <a:chExt cx="9385220" cy="5872638"/>
          </a:xfrm>
        </p:grpSpPr>
        <p:sp>
          <p:nvSpPr>
            <p:cNvPr id="3" name="Text 0"/>
            <p:cNvSpPr/>
            <p:nvPr/>
          </p:nvSpPr>
          <p:spPr>
            <a:xfrm>
              <a:off x="793790" y="1178481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Loading &amp; Storage</a:t>
              </a:r>
              <a:endParaRPr lang="en-US" sz="44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2227421"/>
              <a:ext cx="566976" cy="5669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644253" y="236208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Parquet Files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644253" y="2852499"/>
              <a:ext cx="853475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Output from Spark Streaming, stored locally or in HDFS, efficient for big data queries.</a:t>
              </a:r>
              <a:endParaRPr lang="en-US" sz="17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4145280"/>
              <a:ext cx="566976" cy="5669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644253" y="427994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Hive Table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644253" y="4770358"/>
              <a:ext cx="853475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Used for analytical queries and data exploration, supports export to CSV.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5700236"/>
              <a:ext cx="566976" cy="5669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644253" y="583489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9C9C0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MySQL Table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644253" y="6325314"/>
              <a:ext cx="853475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Stores post-ETL cleaned and joined data for integration with external applications.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534DA2-CF4E-26F0-F1AE-C1C640CB0B4F}"/>
              </a:ext>
            </a:extLst>
          </p:cNvPr>
          <p:cNvGrpSpPr/>
          <p:nvPr/>
        </p:nvGrpSpPr>
        <p:grpSpPr>
          <a:xfrm>
            <a:off x="793790" y="2523053"/>
            <a:ext cx="13050440" cy="3104198"/>
            <a:chOff x="793790" y="2523053"/>
            <a:chExt cx="13050440" cy="3104198"/>
          </a:xfrm>
        </p:grpSpPr>
        <p:sp>
          <p:nvSpPr>
            <p:cNvPr id="2" name="Text 0"/>
            <p:cNvSpPr/>
            <p:nvPr/>
          </p:nvSpPr>
          <p:spPr>
            <a:xfrm>
              <a:off x="793790" y="2523053"/>
              <a:ext cx="7811214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Orchestration &amp; Monitoring</a:t>
              </a:r>
              <a:endParaRPr lang="en-US" sz="44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93790" y="3798808"/>
              <a:ext cx="492561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Orchestration with Apache Airflow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379952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Schedules and runs weather_to_kafka_dag.py (API ingestion)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5185053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Schedules and runs batch_etl_dag.py (ETL processes)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599521" y="3798808"/>
              <a:ext cx="559748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Monitoring with Grafana &amp; Prometheus</a:t>
              </a:r>
              <a:endParaRPr lang="en-US" sz="22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599521" y="437995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Job success/failure status</a:t>
              </a:r>
              <a:endParaRPr lang="en-US" sz="17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599521" y="482215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Kafka consumer lag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5264348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Resource utilization (CPU, memory)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216DA6-5AAD-F21F-B395-440C63B31B4E}"/>
              </a:ext>
            </a:extLst>
          </p:cNvPr>
          <p:cNvGrpSpPr/>
          <p:nvPr/>
        </p:nvGrpSpPr>
        <p:grpSpPr>
          <a:xfrm>
            <a:off x="578634" y="1980128"/>
            <a:ext cx="7556421" cy="4269344"/>
            <a:chOff x="793790" y="1980128"/>
            <a:chExt cx="7556421" cy="4269344"/>
          </a:xfrm>
        </p:grpSpPr>
        <p:sp>
          <p:nvSpPr>
            <p:cNvPr id="3" name="Text 0"/>
            <p:cNvSpPr/>
            <p:nvPr/>
          </p:nvSpPr>
          <p:spPr>
            <a:xfrm>
              <a:off x="793790" y="1980128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EDEDE8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Key Deliverables</a:t>
              </a:r>
              <a:endParaRPr lang="en-US" sz="445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793790" y="3029069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Code Repository (GitHub):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Kafka producers, Faker scripts, Spark jobs, Airflow DAGs, Docker files.</a:t>
              </a:r>
              <a:endParaRPr lang="en-US" sz="17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93790" y="3834170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Airflow DAGs: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weather_to_kafka_dag.py and batch_etl_dag.py.</a:t>
              </a:r>
              <a:endParaRPr lang="en-US" sz="17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793790" y="4276368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Spark Jobs: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Streaming (streaming_kafka_to_parquet.py) and Batch (batch_etl.py).</a:t>
              </a:r>
              <a:endParaRPr lang="en-US" sz="17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93790" y="5081468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Hive SQL Scripts: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For table creation and CSV export.</a:t>
              </a:r>
              <a:endParaRPr lang="en-US" sz="17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93790" y="5523667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README.md:</a:t>
              </a:r>
              <a:r>
                <a:rPr lang="en-US" sz="1750" dirty="0">
                  <a:solidFill>
                    <a:srgbClr val="C9C9C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Complete documentation with setup, usage instructions, and examples.</a:t>
              </a:r>
              <a:endParaRPr lang="en-US" sz="1750" dirty="0"/>
            </a:p>
          </p:txBody>
        </p:sp>
      </p:grp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F2563513-11E5-D888-6A2A-6F7F3A19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11" y="0"/>
            <a:ext cx="625867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610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Tomorrow</vt:lpstr>
      <vt:lpstr>Arial</vt:lpstr>
      <vt:lpstr>Tomorrow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Yash Dalvi</cp:lastModifiedBy>
  <cp:revision>4</cp:revision>
  <dcterms:created xsi:type="dcterms:W3CDTF">2025-07-05T17:06:32Z</dcterms:created>
  <dcterms:modified xsi:type="dcterms:W3CDTF">2025-07-05T17:44:11Z</dcterms:modified>
</cp:coreProperties>
</file>